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handoutMasterIdLst>
    <p:handoutMasterId r:id="rId26"/>
  </p:handoutMasterIdLst>
  <p:sldIdLst>
    <p:sldId id="264" r:id="rId2"/>
    <p:sldId id="328" r:id="rId3"/>
    <p:sldId id="316" r:id="rId4"/>
    <p:sldId id="268" r:id="rId5"/>
    <p:sldId id="272" r:id="rId6"/>
    <p:sldId id="321" r:id="rId7"/>
    <p:sldId id="288" r:id="rId8"/>
    <p:sldId id="320" r:id="rId9"/>
    <p:sldId id="319" r:id="rId10"/>
    <p:sldId id="322" r:id="rId11"/>
    <p:sldId id="297" r:id="rId12"/>
    <p:sldId id="301" r:id="rId13"/>
    <p:sldId id="308" r:id="rId14"/>
    <p:sldId id="317" r:id="rId15"/>
    <p:sldId id="323" r:id="rId16"/>
    <p:sldId id="324" r:id="rId17"/>
    <p:sldId id="318" r:id="rId18"/>
    <p:sldId id="325" r:id="rId19"/>
    <p:sldId id="326" r:id="rId20"/>
    <p:sldId id="327" r:id="rId21"/>
    <p:sldId id="311" r:id="rId22"/>
    <p:sldId id="312" r:id="rId23"/>
    <p:sldId id="296" r:id="rId24"/>
    <p:sldId id="26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62" autoAdjust="0"/>
    <p:restoredTop sz="94685"/>
  </p:normalViewPr>
  <p:slideViewPr>
    <p:cSldViewPr snapToGrid="0" snapToObjects="1">
      <p:cViewPr varScale="1">
        <p:scale>
          <a:sx n="116" d="100"/>
          <a:sy n="116" d="100"/>
        </p:scale>
        <p:origin x="10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3" d="100"/>
          <a:sy n="123" d="100"/>
        </p:scale>
        <p:origin x="37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DB3BDB-22B8-F94D-84BF-B672428C8C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5F3899-A221-4440-AD71-5557216DB5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6464A-9523-1B48-8870-5966DE493656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9B7174-5955-7542-B5C6-3DABBF3177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A8620-7EED-D64F-AB37-DD4E9D51C0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70359-A610-AE47-9DCD-6CB47C2FD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87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64969"/>
            <a:ext cx="7772400" cy="1466291"/>
          </a:xfrm>
        </p:spPr>
        <p:txBody>
          <a:bodyPr anchor="t" anchorCtr="0"/>
          <a:lstStyle>
            <a:lvl1pPr algn="ctr">
              <a:defRPr sz="6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152971"/>
            <a:ext cx="6858000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Sub-topic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3A08E-5580-974A-9F20-13A6DCBBB8B2}"/>
              </a:ext>
            </a:extLst>
          </p:cNvPr>
          <p:cNvGrpSpPr/>
          <p:nvPr userDrawn="1"/>
        </p:nvGrpSpPr>
        <p:grpSpPr>
          <a:xfrm>
            <a:off x="3935433" y="4652315"/>
            <a:ext cx="1280511" cy="1397714"/>
            <a:chOff x="2751337" y="1414797"/>
            <a:chExt cx="1865562" cy="203631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61A4E3E-3863-6443-A774-1878C228FB09}"/>
                </a:ext>
              </a:extLst>
            </p:cNvPr>
            <p:cNvSpPr/>
            <p:nvPr userDrawn="1"/>
          </p:nvSpPr>
          <p:spPr>
            <a:xfrm>
              <a:off x="2751337" y="1414797"/>
              <a:ext cx="1865562" cy="203631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B058983-82B9-E54D-AEC7-441D8B758C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900" y="1676401"/>
              <a:ext cx="1341129" cy="1504682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E2E2459-DAC3-8641-AC87-20628A2AEF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6657" y="6155539"/>
            <a:ext cx="4136835" cy="59097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5B5FA-38C5-9149-9DA4-F4028C9667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27482" y="3009500"/>
            <a:ext cx="4675187" cy="334963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Name of Presenter and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32339FA-DA32-A74D-BF3D-0857B2EA02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3470501"/>
            <a:ext cx="3713203" cy="652749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College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C4E1DC7-B849-7A47-B34C-CA67D6F460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31145" y="3470501"/>
            <a:ext cx="3713203" cy="652749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Department or program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79D0B7-8287-5C4F-BABF-8970B3680353}"/>
              </a:ext>
            </a:extLst>
          </p:cNvPr>
          <p:cNvCxnSpPr/>
          <p:nvPr userDrawn="1"/>
        </p:nvCxnSpPr>
        <p:spPr>
          <a:xfrm>
            <a:off x="4567604" y="3444125"/>
            <a:ext cx="0" cy="70584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34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61765"/>
            <a:ext cx="7772400" cy="1466291"/>
          </a:xfrm>
        </p:spPr>
        <p:txBody>
          <a:bodyPr anchor="t" anchorCtr="0"/>
          <a:lstStyle>
            <a:lvl1pPr algn="ctr">
              <a:defRPr sz="6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149767"/>
            <a:ext cx="6858000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1466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BC21DA-BB37-9447-AE99-A5671996BE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29339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D90CA-AF2E-8449-8E84-D6C56326C15A}"/>
              </a:ext>
            </a:extLst>
          </p:cNvPr>
          <p:cNvSpPr/>
          <p:nvPr userDrawn="1"/>
        </p:nvSpPr>
        <p:spPr>
          <a:xfrm>
            <a:off x="3293390" y="0"/>
            <a:ext cx="585061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5B3CF-5810-EF40-8451-52B286E53328}"/>
              </a:ext>
            </a:extLst>
          </p:cNvPr>
          <p:cNvSpPr/>
          <p:nvPr userDrawn="1"/>
        </p:nvSpPr>
        <p:spPr>
          <a:xfrm>
            <a:off x="3180194" y="0"/>
            <a:ext cx="3321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3EFAC79-FBE2-DF48-8813-6E47C2638C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09547" y="510441"/>
            <a:ext cx="5025224" cy="1080247"/>
          </a:xfrm>
        </p:spPr>
        <p:txBody>
          <a:bodyPr anchor="t" anchorCtr="0">
            <a:noAutofit/>
          </a:bodyPr>
          <a:lstStyle>
            <a:lvl1pPr algn="ctr">
              <a:defRPr sz="4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183B407-5E80-E943-A014-BDCB3E4C4F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5586" y="1598800"/>
            <a:ext cx="4135996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Sub-topic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FF14268-F6DF-AE49-B746-8341CDE32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7131" y="2494695"/>
            <a:ext cx="3812907" cy="33496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Name of Presenter and Title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5AD891-4FCC-0446-93A5-2DB1541B04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556" y="2932976"/>
            <a:ext cx="3713203" cy="65274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College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9EBC9F5-88EB-8443-B256-F5EF5358D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5554" y="3865608"/>
            <a:ext cx="3713203" cy="65274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Department or program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74E4EE-A9AB-F74A-BA9F-547C75AA6EF1}"/>
              </a:ext>
            </a:extLst>
          </p:cNvPr>
          <p:cNvCxnSpPr>
            <a:cxnSpLocks/>
          </p:cNvCxnSpPr>
          <p:nvPr userDrawn="1"/>
        </p:nvCxnSpPr>
        <p:spPr>
          <a:xfrm flipH="1">
            <a:off x="5186167" y="3706773"/>
            <a:ext cx="247197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890BD78-482F-D343-961A-6459515353AC}"/>
              </a:ext>
            </a:extLst>
          </p:cNvPr>
          <p:cNvGrpSpPr/>
          <p:nvPr userDrawn="1"/>
        </p:nvGrpSpPr>
        <p:grpSpPr>
          <a:xfrm>
            <a:off x="5698527" y="4677191"/>
            <a:ext cx="1280511" cy="1397714"/>
            <a:chOff x="2751337" y="1414797"/>
            <a:chExt cx="1865562" cy="203631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134C9D2-F181-4C45-B545-235CFCE5E0F1}"/>
                </a:ext>
              </a:extLst>
            </p:cNvPr>
            <p:cNvSpPr/>
            <p:nvPr userDrawn="1"/>
          </p:nvSpPr>
          <p:spPr>
            <a:xfrm>
              <a:off x="2751337" y="1414797"/>
              <a:ext cx="1865562" cy="203631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102EFCB-ACAA-074A-A648-9552C9B50D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900" y="1676401"/>
              <a:ext cx="1341129" cy="1504682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4877857-AAAD-1C4D-A41E-9755A9968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751" y="6180415"/>
            <a:ext cx="4136835" cy="59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D5B3CF-5810-EF40-8451-52B286E53328}"/>
              </a:ext>
            </a:extLst>
          </p:cNvPr>
          <p:cNvSpPr/>
          <p:nvPr userDrawn="1"/>
        </p:nvSpPr>
        <p:spPr>
          <a:xfrm>
            <a:off x="0" y="5029201"/>
            <a:ext cx="9144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2C22CA-A301-B947-A12B-4D19A5523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666" y="6254112"/>
            <a:ext cx="4014669" cy="43014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4CAF640-BC6F-D54E-A4B2-4DE45C7366A1}"/>
              </a:ext>
            </a:extLst>
          </p:cNvPr>
          <p:cNvGrpSpPr/>
          <p:nvPr userDrawn="1"/>
        </p:nvGrpSpPr>
        <p:grpSpPr>
          <a:xfrm>
            <a:off x="3762709" y="4321053"/>
            <a:ext cx="1618581" cy="1766727"/>
            <a:chOff x="2751337" y="1414797"/>
            <a:chExt cx="1865562" cy="203631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C2A1CC-6104-A345-BE0E-BF09376647A1}"/>
                </a:ext>
              </a:extLst>
            </p:cNvPr>
            <p:cNvSpPr/>
            <p:nvPr userDrawn="1"/>
          </p:nvSpPr>
          <p:spPr>
            <a:xfrm>
              <a:off x="2751337" y="1414797"/>
              <a:ext cx="1865562" cy="203631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72D42F1-415C-A142-845D-431F0FE0EB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900" y="1676401"/>
              <a:ext cx="1341129" cy="1504682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F3EFAC79-FBE2-DF48-8813-6E47C2638C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5800" y="476995"/>
            <a:ext cx="7772400" cy="1466291"/>
          </a:xfrm>
        </p:spPr>
        <p:txBody>
          <a:bodyPr anchor="t" anchorCtr="0"/>
          <a:lstStyle>
            <a:lvl1pPr algn="ctr">
              <a:defRPr sz="6000" b="1" i="0" cap="none" baseline="0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183B407-5E80-E943-A014-BDCB3E4C4F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1964997"/>
            <a:ext cx="6858000" cy="828294"/>
          </a:xfrm>
        </p:spPr>
        <p:txBody>
          <a:bodyPr/>
          <a:lstStyle>
            <a:lvl1pPr marL="0" indent="0" algn="ctr">
              <a:buNone/>
              <a:defRPr sz="32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Subtopic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FF14268-F6DF-AE49-B746-8341CDE325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27482" y="2816315"/>
            <a:ext cx="4675187" cy="33496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Name of Presenter and Title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5AD891-4FCC-0446-93A5-2DB1541B04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3277316"/>
            <a:ext cx="3713203" cy="652749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College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9EBC9F5-88EB-8443-B256-F5EF5358D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31145" y="3277316"/>
            <a:ext cx="3713203" cy="652749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Department or program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74E4EE-A9AB-F74A-BA9F-547C75AA6EF1}"/>
              </a:ext>
            </a:extLst>
          </p:cNvPr>
          <p:cNvCxnSpPr/>
          <p:nvPr userDrawn="1"/>
        </p:nvCxnSpPr>
        <p:spPr>
          <a:xfrm>
            <a:off x="4567604" y="3263889"/>
            <a:ext cx="0" cy="70584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918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Divider Slide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73651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Topic</a:t>
            </a:r>
          </a:p>
        </p:txBody>
      </p:sp>
    </p:spTree>
    <p:extLst>
      <p:ext uri="{BB962C8B-B14F-4D97-AF65-F5344CB8AC3E}">
        <p14:creationId xmlns:p14="http://schemas.microsoft.com/office/powerpoint/2010/main" val="170180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51639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2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6928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6928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093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093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171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E47562-0B4E-E143-B002-83649551E0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103" y="690563"/>
            <a:ext cx="3560763" cy="426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307360FE-8B74-B742-AC27-153E1A1C9C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57345" y="690563"/>
            <a:ext cx="3560763" cy="4267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7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52525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474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62731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5573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292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BB596-5451-4E43-A774-80A751BE5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DB06050-AE7F-E242-97DC-DE3BC4D88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580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2DA42E-E29E-8442-94C1-AC54D70DD5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5413" y="2107018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2B999D7-A76D-B741-B745-30280A6B16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5413" y="2604237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College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5CA1FD1C-6FE7-DD48-9178-AFF6A8C555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413" y="3101456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Department or Program Name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56EF9B5F-920F-8E4F-872D-C4D4C2C60F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413" y="3598675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0EB2389-F780-2D4A-B2A3-2E10B3549B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413" y="4095894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Phone Number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5444114-988B-6D44-B79C-537507DF2B6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413" y="4593115"/>
            <a:ext cx="7887058" cy="48013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D535D-CF14-414F-994D-2D6881DC565E}"/>
              </a:ext>
            </a:extLst>
          </p:cNvPr>
          <p:cNvSpPr txBox="1"/>
          <p:nvPr userDrawn="1"/>
        </p:nvSpPr>
        <p:spPr>
          <a:xfrm>
            <a:off x="615413" y="978794"/>
            <a:ext cx="6081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20851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17F574-9A0C-C84F-BC5E-FC731A56A19E}"/>
              </a:ext>
            </a:extLst>
          </p:cNvPr>
          <p:cNvSpPr/>
          <p:nvPr userDrawn="1"/>
        </p:nvSpPr>
        <p:spPr>
          <a:xfrm>
            <a:off x="0" y="6057900"/>
            <a:ext cx="9144000" cy="800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A6E3CE-13B8-3640-8A6C-33B48A9E2BD0}"/>
              </a:ext>
            </a:extLst>
          </p:cNvPr>
          <p:cNvGrpSpPr/>
          <p:nvPr userDrawn="1"/>
        </p:nvGrpSpPr>
        <p:grpSpPr>
          <a:xfrm>
            <a:off x="628649" y="6108210"/>
            <a:ext cx="646359" cy="702123"/>
            <a:chOff x="4738264" y="2128413"/>
            <a:chExt cx="2640100" cy="286787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103F2B-77E1-1A4D-B994-01AD17189FB8}"/>
                </a:ext>
              </a:extLst>
            </p:cNvPr>
            <p:cNvSpPr/>
            <p:nvPr userDrawn="1"/>
          </p:nvSpPr>
          <p:spPr>
            <a:xfrm>
              <a:off x="4738264" y="2128413"/>
              <a:ext cx="2640100" cy="286787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98C390F-19D3-0A4E-B279-D40A50672C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4450" y="2514600"/>
              <a:ext cx="1867728" cy="2095500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67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F068B5-DBA6-574F-8F73-C19E808018B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658" y="6267582"/>
            <a:ext cx="2355317" cy="33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00" r:id="rId2"/>
    <p:sldLayoutId id="2147483699" r:id="rId3"/>
    <p:sldLayoutId id="2147483702" r:id="rId4"/>
    <p:sldLayoutId id="2147483689" r:id="rId5"/>
    <p:sldLayoutId id="2147483688" r:id="rId6"/>
    <p:sldLayoutId id="2147483690" r:id="rId7"/>
    <p:sldLayoutId id="2147483691" r:id="rId8"/>
    <p:sldLayoutId id="2147483693" r:id="rId9"/>
    <p:sldLayoutId id="2147483694" r:id="rId10"/>
    <p:sldLayoutId id="2147483695" r:id="rId11"/>
    <p:sldLayoutId id="2147483650" r:id="rId12"/>
    <p:sldLayoutId id="21474837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pJ2y45ot30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dylanmcd@nmsu.edu" TargetMode="External"/><Relationship Id="rId2" Type="http://schemas.openxmlformats.org/officeDocument/2006/relationships/hyperlink" Target="http://lib.nmsu.edu/archives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5F8D66E7-A758-5849-9C10-4B1D66D27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804" y="1014104"/>
            <a:ext cx="7772400" cy="1466291"/>
          </a:xfrm>
        </p:spPr>
        <p:txBody>
          <a:bodyPr>
            <a:normAutofit fontScale="90000"/>
          </a:bodyPr>
          <a:lstStyle/>
          <a:p>
            <a:r>
              <a:rPr lang="en-US" dirty="0"/>
              <a:t>Archives &amp; Special Collections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5F3F872-8CFE-BF44-8BCC-D7290D3353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Dylan McDonald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000DE57-54E4-0B46-8323-5BA73BAD30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512" y="3470501"/>
            <a:ext cx="4078492" cy="652749"/>
          </a:xfrm>
        </p:spPr>
        <p:txBody>
          <a:bodyPr/>
          <a:lstStyle/>
          <a:p>
            <a:r>
              <a:rPr lang="en-US" dirty="0"/>
              <a:t>New Mexico Library Association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517D43C-83F0-0D4F-9EB6-4B0ADF8773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Archives and Archivists SIG</a:t>
            </a:r>
          </a:p>
        </p:txBody>
      </p:sp>
    </p:spTree>
    <p:extLst>
      <p:ext uri="{BB962C8B-B14F-4D97-AF65-F5344CB8AC3E}">
        <p14:creationId xmlns:p14="http://schemas.microsoft.com/office/powerpoint/2010/main" val="12841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7F61C1-3BBB-4A2B-8BC7-E715FA0F78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79" y="427760"/>
            <a:ext cx="9013242" cy="5233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033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590932-1F24-45D9-8DFB-0924E259162A}"/>
              </a:ext>
            </a:extLst>
          </p:cNvPr>
          <p:cNvSpPr txBox="1"/>
          <p:nvPr/>
        </p:nvSpPr>
        <p:spPr>
          <a:xfrm>
            <a:off x="949910" y="5463297"/>
            <a:ext cx="7244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About NMSU Library Archives &amp; Special Collections       </a:t>
            </a:r>
            <a:r>
              <a:rPr lang="en-US" sz="1200" dirty="0">
                <a:solidFill>
                  <a:schemeClr val="bg1"/>
                </a:solidFill>
              </a:rPr>
              <a:t>https://youtu.be/SpJ2y45ot30</a:t>
            </a:r>
          </a:p>
        </p:txBody>
      </p:sp>
      <p:pic>
        <p:nvPicPr>
          <p:cNvPr id="2" name="Online Media 1" title="About Archives &amp; Special Collections">
            <a:hlinkClick r:id="" action="ppaction://media"/>
            <a:extLst>
              <a:ext uri="{FF2B5EF4-FFF2-40B4-BE49-F238E27FC236}">
                <a16:creationId xmlns:a16="http://schemas.microsoft.com/office/drawing/2014/main" id="{8892F7AB-2EF5-4AEC-BB0E-60F32123A98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7703" y="264319"/>
            <a:ext cx="8888594" cy="502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6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926" y="296255"/>
            <a:ext cx="7534448" cy="1325563"/>
          </a:xfrm>
        </p:spPr>
        <p:txBody>
          <a:bodyPr>
            <a:normAutofit/>
          </a:bodyPr>
          <a:lstStyle/>
          <a:p>
            <a:pPr algn="ctr"/>
            <a:r>
              <a:rPr lang="en-US" sz="2600" dirty="0"/>
              <a:t>NMSU Library Archives &amp; Special Collections</a:t>
            </a:r>
            <a:br>
              <a:rPr lang="en-US" sz="2600" dirty="0"/>
            </a:br>
            <a:r>
              <a:rPr lang="en-US" sz="2000" dirty="0"/>
              <a:t>library.nmsu.edu/archives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230" y="1621818"/>
            <a:ext cx="3420208" cy="410047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1004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Collecting Scope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Four distinct units:</a:t>
            </a:r>
          </a:p>
          <a:p>
            <a:r>
              <a:rPr lang="en-US" sz="3200" dirty="0"/>
              <a:t>Rio Grande Historical Collections (RGHC)</a:t>
            </a:r>
          </a:p>
          <a:p>
            <a:r>
              <a:rPr lang="en-US" sz="3200" dirty="0"/>
              <a:t>University Archives</a:t>
            </a:r>
          </a:p>
          <a:p>
            <a:r>
              <a:rPr lang="en-US" sz="3200" dirty="0"/>
              <a:t>Special Collections</a:t>
            </a:r>
          </a:p>
          <a:p>
            <a:r>
              <a:rPr lang="en-US" sz="3200" dirty="0"/>
              <a:t>Political Collections</a:t>
            </a:r>
          </a:p>
        </p:txBody>
      </p:sp>
    </p:spTree>
    <p:extLst>
      <p:ext uri="{BB962C8B-B14F-4D97-AF65-F5344CB8AC3E}">
        <p14:creationId xmlns:p14="http://schemas.microsoft.com/office/powerpoint/2010/main" val="2317196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Conducting Research @ NMSU</a:t>
            </a:r>
            <a:br>
              <a:rPr lang="en-US" dirty="0"/>
            </a:br>
            <a:r>
              <a:rPr lang="en-US" sz="2200" dirty="0"/>
              <a:t>https://library.nmsu.edu/archives/planvisit.html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6838" y="1822584"/>
            <a:ext cx="2830194" cy="36959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Open M-F 9 to 4 </a:t>
            </a:r>
          </a:p>
          <a:p>
            <a:r>
              <a:rPr lang="en-US" dirty="0"/>
              <a:t>Parking</a:t>
            </a:r>
          </a:p>
          <a:p>
            <a:r>
              <a:rPr lang="en-US" dirty="0"/>
              <a:t>Making an Appointment</a:t>
            </a:r>
          </a:p>
          <a:p>
            <a:r>
              <a:rPr lang="en-US" dirty="0"/>
              <a:t>Reference Interview</a:t>
            </a:r>
          </a:p>
          <a:p>
            <a:r>
              <a:rPr lang="en-US" dirty="0"/>
              <a:t>Registration Process</a:t>
            </a:r>
          </a:p>
          <a:p>
            <a:r>
              <a:rPr lang="en-US" dirty="0"/>
              <a:t>Conditions of Use</a:t>
            </a:r>
          </a:p>
          <a:p>
            <a:r>
              <a:rPr lang="en-US" dirty="0"/>
              <a:t>Reproductions &amp; Fees</a:t>
            </a:r>
          </a:p>
          <a:p>
            <a:r>
              <a:rPr lang="en-US" dirty="0"/>
              <a:t>Restrictions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1554" y="5578696"/>
            <a:ext cx="2400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Matt Friedberg &amp; Dennis Daily</a:t>
            </a:r>
          </a:p>
        </p:txBody>
      </p:sp>
    </p:spTree>
    <p:extLst>
      <p:ext uri="{BB962C8B-B14F-4D97-AF65-F5344CB8AC3E}">
        <p14:creationId xmlns:p14="http://schemas.microsoft.com/office/powerpoint/2010/main" val="723192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cs typeface="Calibri Light"/>
              </a:rPr>
              <a:t>NMSU Library Catalog - ALMA</a:t>
            </a:r>
            <a:br>
              <a:rPr lang="en-US" sz="3600" dirty="0">
                <a:cs typeface="Calibri Light"/>
              </a:rPr>
            </a:br>
            <a:r>
              <a:rPr lang="en-US" sz="2200" dirty="0">
                <a:cs typeface="Calibri Light"/>
              </a:rPr>
              <a:t>https://library.nmsu.edu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D0FD3A-745C-4DC4-9D07-22EA6FE20D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713" y="1690689"/>
            <a:ext cx="7498026" cy="38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cs typeface="Calibri Light"/>
              </a:rPr>
              <a:t>New Mexico Archives Online</a:t>
            </a:r>
            <a:br>
              <a:rPr lang="en-US" sz="3600" dirty="0">
                <a:cs typeface="Calibri Light"/>
              </a:rPr>
            </a:br>
            <a:r>
              <a:rPr lang="en-US" sz="2200" dirty="0">
                <a:cs typeface="Calibri Light"/>
              </a:rPr>
              <a:t>https://nmarchives.unm.edu/repositories/18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513970-3D11-481E-8EAB-45365EEFCF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147" y="1778924"/>
            <a:ext cx="7419706" cy="386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65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cs typeface="Calibri Light"/>
              </a:rPr>
              <a:t>Digital Collections - </a:t>
            </a:r>
            <a:r>
              <a:rPr lang="en-US" sz="3600" dirty="0" err="1">
                <a:cs typeface="Calibri Light"/>
              </a:rPr>
              <a:t>CONTENTdm</a:t>
            </a:r>
            <a:br>
              <a:rPr lang="en-US" sz="3600" dirty="0">
                <a:cs typeface="Calibri Light"/>
              </a:rPr>
            </a:br>
            <a:r>
              <a:rPr lang="en-US" sz="2200" dirty="0">
                <a:cs typeface="Calibri Light"/>
              </a:rPr>
              <a:t>https://nmsu.contentdm.oclc.org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D77F8-1D7B-4ADD-99A8-F3C39B626E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149" y="1690689"/>
            <a:ext cx="7381702" cy="38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61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cs typeface="Calibri Light"/>
              </a:rPr>
              <a:t>Digital Collections - </a:t>
            </a:r>
            <a:r>
              <a:rPr lang="en-US" sz="3600" dirty="0" err="1">
                <a:cs typeface="Calibri Light"/>
              </a:rPr>
              <a:t>OpenAccess</a:t>
            </a:r>
            <a:br>
              <a:rPr lang="en-US" sz="3600" dirty="0">
                <a:cs typeface="Calibri Light"/>
              </a:rPr>
            </a:br>
            <a:r>
              <a:rPr lang="en-US" sz="2200" dirty="0">
                <a:cs typeface="Calibri Light"/>
              </a:rPr>
              <a:t>https://oa.nmsu.libnova.com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7E4E49-91BC-40BA-9CAA-AB2A7CED75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687" y="1542403"/>
            <a:ext cx="6874625" cy="449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47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cs typeface="Calibri Light"/>
              </a:rPr>
              <a:t>Open Stacks Blog</a:t>
            </a:r>
            <a:br>
              <a:rPr lang="en-US" sz="3600" dirty="0">
                <a:cs typeface="Calibri Light"/>
              </a:rPr>
            </a:br>
            <a:r>
              <a:rPr lang="en-US" sz="2200" dirty="0">
                <a:cs typeface="Calibri Light"/>
              </a:rPr>
              <a:t>https://openstacks.nmsu.edu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D976DB-C4C0-4B80-94BE-C8248B8CD0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191" y="1690689"/>
            <a:ext cx="5029617" cy="421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22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888" y="386036"/>
            <a:ext cx="7952552" cy="391885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406538"/>
            <a:ext cx="7886700" cy="1463040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sz="5600" dirty="0">
                <a:solidFill>
                  <a:srgbClr val="333333"/>
                </a:solidFill>
              </a:rPr>
              <a:t>Branson Library, 4th Floor</a:t>
            </a:r>
            <a:br>
              <a:rPr lang="en-US" sz="5600" dirty="0">
                <a:solidFill>
                  <a:srgbClr val="333333"/>
                </a:solidFill>
              </a:rPr>
            </a:br>
            <a:r>
              <a:rPr lang="en-US" sz="5600" dirty="0">
                <a:solidFill>
                  <a:srgbClr val="333333"/>
                </a:solidFill>
              </a:rPr>
              <a:t>1305 </a:t>
            </a:r>
            <a:r>
              <a:rPr lang="en-US" sz="5600" dirty="0" err="1">
                <a:solidFill>
                  <a:srgbClr val="333333"/>
                </a:solidFill>
              </a:rPr>
              <a:t>Frenger</a:t>
            </a:r>
            <a:r>
              <a:rPr lang="en-US" sz="5600" dirty="0">
                <a:solidFill>
                  <a:srgbClr val="333333"/>
                </a:solidFill>
              </a:rPr>
              <a:t> Mall, Rm 207</a:t>
            </a:r>
            <a:br>
              <a:rPr lang="en-US" sz="5600" dirty="0">
                <a:solidFill>
                  <a:srgbClr val="333333"/>
                </a:solidFill>
              </a:rPr>
            </a:br>
            <a:r>
              <a:rPr lang="en-US" sz="5600" dirty="0">
                <a:solidFill>
                  <a:srgbClr val="333333"/>
                </a:solidFill>
              </a:rPr>
              <a:t>PO Box 30006, Dept. 3475</a:t>
            </a:r>
            <a:br>
              <a:rPr lang="en-US" sz="5600" dirty="0">
                <a:solidFill>
                  <a:srgbClr val="333333"/>
                </a:solidFill>
              </a:rPr>
            </a:br>
            <a:r>
              <a:rPr lang="en-US" sz="5600" dirty="0">
                <a:solidFill>
                  <a:srgbClr val="333333"/>
                </a:solidFill>
              </a:rPr>
              <a:t>Las Cruces, NM 88003-8006</a:t>
            </a:r>
          </a:p>
          <a:p>
            <a:pPr algn="ctr">
              <a:lnSpc>
                <a:spcPct val="120000"/>
              </a:lnSpc>
            </a:pPr>
            <a:r>
              <a:rPr lang="en-US" sz="5600" dirty="0">
                <a:solidFill>
                  <a:srgbClr val="882345"/>
                </a:solidFill>
              </a:rPr>
              <a:t>(575) 646-3839 or archives@nmsu.edu</a:t>
            </a:r>
            <a:endParaRPr lang="en-US" sz="5600" dirty="0">
              <a:solidFill>
                <a:srgbClr val="33333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104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175" y="376729"/>
            <a:ext cx="5705648" cy="1099761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Branson Library</a:t>
            </a:r>
            <a:br>
              <a:rPr lang="en-US" dirty="0"/>
            </a:b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6D2D180-60AA-4570-AA50-29EF065408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89" y="1313094"/>
            <a:ext cx="7523221" cy="4231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2180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EF91FE0-8849-4AA1-B4BF-92F28F7EAD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882" y="1176357"/>
            <a:ext cx="6212235" cy="4659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AD71119-B8C8-48EE-8F1F-7DE13DCE7485}"/>
              </a:ext>
            </a:extLst>
          </p:cNvPr>
          <p:cNvSpPr txBox="1"/>
          <p:nvPr/>
        </p:nvSpPr>
        <p:spPr>
          <a:xfrm>
            <a:off x="2431471" y="99138"/>
            <a:ext cx="4281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C0B4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Branson Library </a:t>
            </a:r>
          </a:p>
          <a:p>
            <a:pPr algn="ctr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C0B4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8C0B4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C0B4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Floor East End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8487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9F8ECD-E2D1-4276-9294-AD41DBA6C1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109" y="980902"/>
            <a:ext cx="7263782" cy="4740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EC70D7-1F98-42AC-9C18-946FC656C073}"/>
              </a:ext>
            </a:extLst>
          </p:cNvPr>
          <p:cNvSpPr txBox="1"/>
          <p:nvPr/>
        </p:nvSpPr>
        <p:spPr>
          <a:xfrm>
            <a:off x="623454" y="423949"/>
            <a:ext cx="7897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8C0B4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Humboldt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8C0B4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Casad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8C0B4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Evangeline Smith Mandell Gallery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02205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0B6D2B-2735-445E-88D7-B0CB585AA5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473" y="1005840"/>
            <a:ext cx="6567053" cy="4925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EE794C-1043-4142-8B83-23854A053CF6}"/>
              </a:ext>
            </a:extLst>
          </p:cNvPr>
          <p:cNvSpPr txBox="1"/>
          <p:nvPr/>
        </p:nvSpPr>
        <p:spPr>
          <a:xfrm>
            <a:off x="1529542" y="432262"/>
            <a:ext cx="6084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John R. </a:t>
            </a:r>
            <a:r>
              <a:rPr lang="en-US" sz="2400" b="1" dirty="0" err="1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McFie</a:t>
            </a:r>
            <a:r>
              <a:rPr lang="en-US" sz="24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Gallery of NMSU History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0900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64C3D5-3498-4B6A-BA56-C97A1413DF8A}"/>
              </a:ext>
            </a:extLst>
          </p:cNvPr>
          <p:cNvSpPr txBox="1"/>
          <p:nvPr/>
        </p:nvSpPr>
        <p:spPr>
          <a:xfrm>
            <a:off x="586609" y="343905"/>
            <a:ext cx="7970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Branson &amp; </a:t>
            </a:r>
            <a:r>
              <a:rPr lang="en-US" sz="3200" b="1" dirty="0" err="1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Zuhl</a:t>
            </a:r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Library Exhibit Spaces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06251-0537-4CEB-8171-8230378228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5006" y="1479666"/>
            <a:ext cx="5237238" cy="4042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B11787-FB8C-4966-B4CC-90A874A939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39189" y="1866165"/>
            <a:ext cx="4167560" cy="312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1528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F7AF217-E3CA-44FF-9F2C-DCA6269ED0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006" y="1072082"/>
            <a:ext cx="8271988" cy="4713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64C3D5-3498-4B6A-BA56-C97A1413DF8A}"/>
              </a:ext>
            </a:extLst>
          </p:cNvPr>
          <p:cNvSpPr txBox="1"/>
          <p:nvPr/>
        </p:nvSpPr>
        <p:spPr>
          <a:xfrm>
            <a:off x="581891" y="358989"/>
            <a:ext cx="798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Caroline E. </a:t>
            </a:r>
            <a:r>
              <a:rPr lang="en-US" sz="3600" b="1" dirty="0" err="1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Stras</a:t>
            </a:r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Room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47984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64C3D5-3498-4B6A-BA56-C97A1413DF8A}"/>
              </a:ext>
            </a:extLst>
          </p:cNvPr>
          <p:cNvSpPr txBox="1"/>
          <p:nvPr/>
        </p:nvSpPr>
        <p:spPr>
          <a:xfrm>
            <a:off x="1" y="217673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3600" b="1" baseline="30000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</a:t>
            </a:r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Floor </a:t>
            </a:r>
          </a:p>
          <a:p>
            <a:pPr algn="ctr"/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Staff Offices &amp; Conference Room</a:t>
            </a:r>
          </a:p>
          <a:p>
            <a:pPr algn="ctr"/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Special Collections &amp; Political Collections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8CAE30-9900-43CC-B208-FF03D8B73A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33" y="2377439"/>
            <a:ext cx="4239491" cy="31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2E6A9B-41F9-457E-8E3B-033492C81D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270" y="2464048"/>
            <a:ext cx="4118955" cy="3089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0207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64C3D5-3498-4B6A-BA56-C97A1413DF8A}"/>
              </a:ext>
            </a:extLst>
          </p:cNvPr>
          <p:cNvSpPr txBox="1"/>
          <p:nvPr/>
        </p:nvSpPr>
        <p:spPr>
          <a:xfrm>
            <a:off x="1" y="217673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3600" b="1" baseline="30000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rd </a:t>
            </a:r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Floor </a:t>
            </a:r>
          </a:p>
          <a:p>
            <a:pPr algn="ctr"/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Staff Offices</a:t>
            </a:r>
          </a:p>
          <a:p>
            <a:pPr algn="ctr"/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Rio Grande Historical Collections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CB774B-1AE3-4E97-9235-7103706782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609" y="1953491"/>
            <a:ext cx="3968195" cy="3324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BC569A-550C-43D6-804B-9D7D414D7B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7310" y="1953491"/>
            <a:ext cx="4617567" cy="3293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0926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64C3D5-3498-4B6A-BA56-C97A1413DF8A}"/>
              </a:ext>
            </a:extLst>
          </p:cNvPr>
          <p:cNvSpPr txBox="1"/>
          <p:nvPr/>
        </p:nvSpPr>
        <p:spPr>
          <a:xfrm>
            <a:off x="1" y="217673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3600" b="1" baseline="30000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36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Floor </a:t>
            </a:r>
          </a:p>
          <a:p>
            <a:pPr algn="ctr"/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Staff Offices, Research Room, &amp; Exhibits</a:t>
            </a:r>
          </a:p>
          <a:p>
            <a:pPr algn="ctr"/>
            <a:r>
              <a:rPr lang="en-US" sz="3200" b="1" dirty="0">
                <a:solidFill>
                  <a:srgbClr val="8C0B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 Archives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9514D8-09D2-4E74-B3A6-99AFE96E7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27" y="1848889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E7BC92-4513-4772-82F1-812ACD911F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0204" y="2036619"/>
            <a:ext cx="4541520" cy="3406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9224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Acquisition of the papers of Wendell Chino, Mescalero Apache Leader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1599382"/>
            <a:ext cx="3886200" cy="218598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599381"/>
            <a:ext cx="3886200" cy="218598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828206"/>
            <a:ext cx="3886200" cy="21859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828207"/>
            <a:ext cx="3886200" cy="218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88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761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Sorting of Chino papers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1" y="1216058"/>
            <a:ext cx="3107101" cy="233032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0" y="3576360"/>
            <a:ext cx="3107101" cy="2330326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8249" y="1216058"/>
            <a:ext cx="3107102" cy="2330326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8250" y="3576360"/>
            <a:ext cx="3107101" cy="233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96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EFFF8-FA63-5147-A32C-E21DA8B66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2417885"/>
            <a:ext cx="7772400" cy="1538653"/>
          </a:xfrm>
        </p:spPr>
        <p:txBody>
          <a:bodyPr>
            <a:noAutofit/>
          </a:bodyPr>
          <a:lstStyle/>
          <a:p>
            <a:r>
              <a:rPr lang="en-US" sz="8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23804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EB3920-4B5F-2A4A-A723-A57C33299A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NMSU Library Archives &amp; Special Collections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77D3D-367B-214D-AA72-D9E0845CC6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http://library.nmsu.edu/archives</a:t>
            </a:r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65581-D84C-2A4A-AC51-F3D0CA2960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5413" y="3101456"/>
            <a:ext cx="7887058" cy="480131"/>
          </a:xfrm>
        </p:spPr>
        <p:txBody>
          <a:bodyPr/>
          <a:lstStyle/>
          <a:p>
            <a:r>
              <a:rPr lang="en-US" dirty="0"/>
              <a:t>Dylan McDonald, CA			     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1D9F4-E242-244A-9232-4FD52ED84E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5413" y="3598675"/>
            <a:ext cx="7887058" cy="480131"/>
          </a:xfrm>
        </p:spPr>
        <p:txBody>
          <a:bodyPr/>
          <a:lstStyle/>
          <a:p>
            <a:r>
              <a:rPr lang="en-US" sz="2400" dirty="0"/>
              <a:t>Political Collections Archivist/Special Collections Librarian</a:t>
            </a:r>
            <a:r>
              <a:rPr lang="en-US" dirty="0"/>
              <a:t>	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EE2A3A-285F-B948-80BE-77D0B4CE3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5413" y="4095894"/>
            <a:ext cx="7887058" cy="480131"/>
          </a:xfrm>
        </p:spPr>
        <p:txBody>
          <a:bodyPr/>
          <a:lstStyle/>
          <a:p>
            <a:r>
              <a:rPr lang="en-US" dirty="0"/>
              <a:t>(575) 646-7711			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D07CE57-B300-3A4B-9B14-F159AD7BA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5413" y="4593115"/>
            <a:ext cx="7887058" cy="480131"/>
          </a:xfrm>
        </p:spPr>
        <p:txBody>
          <a:bodyPr/>
          <a:lstStyle/>
          <a:p>
            <a:pPr algn="just"/>
            <a:r>
              <a:rPr lang="en-US" dirty="0">
                <a:hlinkClick r:id="rId3"/>
              </a:rPr>
              <a:t>dylanmcd@nmsu.edu</a:t>
            </a:r>
            <a:r>
              <a:rPr lang="en-US" dirty="0"/>
              <a:t> 		</a:t>
            </a:r>
          </a:p>
        </p:txBody>
      </p:sp>
    </p:spTree>
    <p:extLst>
      <p:ext uri="{BB962C8B-B14F-4D97-AF65-F5344CB8AC3E}">
        <p14:creationId xmlns:p14="http://schemas.microsoft.com/office/powerpoint/2010/main" val="2861711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SU_PPT">
      <a:dk1>
        <a:srgbClr val="000000"/>
      </a:dk1>
      <a:lt1>
        <a:srgbClr val="FEFFFF"/>
      </a:lt1>
      <a:dk2>
        <a:srgbClr val="8C0B41"/>
      </a:dk2>
      <a:lt2>
        <a:srgbClr val="E7E6E6"/>
      </a:lt2>
      <a:accent1>
        <a:srgbClr val="A7BABE"/>
      </a:accent1>
      <a:accent2>
        <a:srgbClr val="CFC7BD"/>
      </a:accent2>
      <a:accent3>
        <a:srgbClr val="A5A5A5"/>
      </a:accent3>
      <a:accent4>
        <a:srgbClr val="FEFFFF"/>
      </a:accent4>
      <a:accent5>
        <a:srgbClr val="5B9BD5"/>
      </a:accent5>
      <a:accent6>
        <a:srgbClr val="8C0B41"/>
      </a:accent6>
      <a:hlink>
        <a:srgbClr val="50B9F2"/>
      </a:hlink>
      <a:folHlink>
        <a:srgbClr val="6D6E7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7818</TotalTime>
  <Words>339</Words>
  <Application>Microsoft Office PowerPoint</Application>
  <PresentationFormat>On-screen Show (4:3)</PresentationFormat>
  <Paragraphs>54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Tahoma</vt:lpstr>
      <vt:lpstr>Office Theme</vt:lpstr>
      <vt:lpstr>Archives &amp; Special Collections</vt:lpstr>
      <vt:lpstr>PowerPoint Presentation</vt:lpstr>
      <vt:lpstr>PowerPoint Presentation</vt:lpstr>
      <vt:lpstr>NMSU Library Archives &amp; Special Collections library.nmsu.edu/archives</vt:lpstr>
      <vt:lpstr>Conducting Research @ NMSU https://library.nmsu.edu/archives/planvisit.html</vt:lpstr>
      <vt:lpstr>NMSU Library Catalog - ALMA https://library.nmsu.edu</vt:lpstr>
      <vt:lpstr>New Mexico Archives Online https://nmarchives.unm.edu/repositories/18</vt:lpstr>
      <vt:lpstr>Digital Collections - CONTENTdm https://nmsu.contentdm.oclc.org</vt:lpstr>
      <vt:lpstr>Digital Collections - OpenAccess https://oa.nmsu.libnova.com</vt:lpstr>
      <vt:lpstr>Open Stacks Blog https://openstacks.nmsu.edu</vt:lpstr>
      <vt:lpstr>PowerPoint Presentation</vt:lpstr>
      <vt:lpstr>Branson Library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Acquisition of the papers of Wendell Chino, Mescalero Apache Leader</vt:lpstr>
      <vt:lpstr>Sorting of Chino papers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Negraru, Ada, DCA</cp:lastModifiedBy>
  <cp:revision>107</cp:revision>
  <dcterms:created xsi:type="dcterms:W3CDTF">2018-08-21T18:49:40Z</dcterms:created>
  <dcterms:modified xsi:type="dcterms:W3CDTF">2025-04-17T14:42:04Z</dcterms:modified>
</cp:coreProperties>
</file>